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42"/>
  </p:notesMasterIdLst>
  <p:sldIdLst>
    <p:sldId id="870" r:id="rId5"/>
    <p:sldId id="878" r:id="rId6"/>
    <p:sldId id="879" r:id="rId7"/>
    <p:sldId id="880" r:id="rId8"/>
    <p:sldId id="881" r:id="rId9"/>
    <p:sldId id="882" r:id="rId10"/>
    <p:sldId id="883" r:id="rId11"/>
    <p:sldId id="884" r:id="rId12"/>
    <p:sldId id="885" r:id="rId13"/>
    <p:sldId id="886" r:id="rId14"/>
    <p:sldId id="446" r:id="rId15"/>
    <p:sldId id="447" r:id="rId16"/>
    <p:sldId id="887" r:id="rId17"/>
    <p:sldId id="888" r:id="rId18"/>
    <p:sldId id="889" r:id="rId19"/>
    <p:sldId id="890" r:id="rId20"/>
    <p:sldId id="891" r:id="rId21"/>
    <p:sldId id="892" r:id="rId22"/>
    <p:sldId id="893" r:id="rId23"/>
    <p:sldId id="894" r:id="rId24"/>
    <p:sldId id="895" r:id="rId25"/>
    <p:sldId id="896" r:id="rId26"/>
    <p:sldId id="897" r:id="rId27"/>
    <p:sldId id="898" r:id="rId28"/>
    <p:sldId id="899" r:id="rId29"/>
    <p:sldId id="900" r:id="rId30"/>
    <p:sldId id="901" r:id="rId31"/>
    <p:sldId id="902" r:id="rId32"/>
    <p:sldId id="903" r:id="rId33"/>
    <p:sldId id="904" r:id="rId34"/>
    <p:sldId id="905" r:id="rId35"/>
    <p:sldId id="906" r:id="rId36"/>
    <p:sldId id="907" r:id="rId37"/>
    <p:sldId id="908" r:id="rId38"/>
    <p:sldId id="909" r:id="rId39"/>
    <p:sldId id="910" r:id="rId40"/>
    <p:sldId id="911" r:id="rId41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70"/>
            <p14:sldId id="878"/>
            <p14:sldId id="879"/>
            <p14:sldId id="880"/>
            <p14:sldId id="881"/>
            <p14:sldId id="882"/>
            <p14:sldId id="883"/>
            <p14:sldId id="884"/>
            <p14:sldId id="885"/>
            <p14:sldId id="886"/>
            <p14:sldId id="446"/>
            <p14:sldId id="447"/>
            <p14:sldId id="887"/>
            <p14:sldId id="888"/>
            <p14:sldId id="889"/>
            <p14:sldId id="890"/>
            <p14:sldId id="891"/>
            <p14:sldId id="892"/>
            <p14:sldId id="893"/>
            <p14:sldId id="894"/>
            <p14:sldId id="895"/>
            <p14:sldId id="896"/>
            <p14:sldId id="897"/>
            <p14:sldId id="898"/>
            <p14:sldId id="899"/>
            <p14:sldId id="900"/>
            <p14:sldId id="901"/>
            <p14:sldId id="902"/>
            <p14:sldId id="903"/>
            <p14:sldId id="904"/>
            <p14:sldId id="905"/>
            <p14:sldId id="906"/>
            <p14:sldId id="907"/>
            <p14:sldId id="908"/>
            <p14:sldId id="909"/>
            <p14:sldId id="910"/>
            <p14:sldId id="91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F26A0E"/>
    <a:srgbClr val="F1A00F"/>
    <a:srgbClr val="404040"/>
    <a:srgbClr val="1C1C1C"/>
    <a:srgbClr val="DEDEDE"/>
    <a:srgbClr val="66FFCC"/>
    <a:srgbClr val="3DF5A2"/>
    <a:srgbClr val="00FFFF"/>
    <a:srgbClr val="00FF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png>
</file>

<file path=ppt/media/image13.png>
</file>

<file path=ppt/media/image18.png>
</file>

<file path=ppt/media/image2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05/04/2023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7375E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rgbClr val="0F243E"/>
                </a:solidFill>
                <a:latin typeface="Arial MT"/>
                <a:cs typeface="Arial MT"/>
              </a:defRPr>
            </a:lvl1pPr>
          </a:lstStyle>
          <a:p>
            <a:pPr marL="9525">
              <a:lnSpc>
                <a:spcPts val="1238"/>
              </a:lnSpc>
            </a:pPr>
            <a:r>
              <a:rPr lang="en-US" spc="-8"/>
              <a:t>CM</a:t>
            </a:r>
            <a:r>
              <a:rPr lang="en-US"/>
              <a:t>P7161</a:t>
            </a:r>
            <a:r>
              <a:rPr lang="en-US" spc="-71"/>
              <a:t> </a:t>
            </a:r>
            <a:r>
              <a:rPr lang="en-US"/>
              <a:t>Ad</a:t>
            </a:r>
            <a:r>
              <a:rPr lang="en-US" spc="-15"/>
              <a:t>v</a:t>
            </a:r>
            <a:r>
              <a:rPr lang="en-US"/>
              <a:t>anced</a:t>
            </a:r>
            <a:r>
              <a:rPr lang="en-US" spc="-15"/>
              <a:t> </a:t>
            </a:r>
            <a:r>
              <a:rPr lang="en-US" spc="-8"/>
              <a:t>D</a:t>
            </a:r>
            <a:r>
              <a:rPr lang="en-US"/>
              <a:t>ata</a:t>
            </a:r>
            <a:r>
              <a:rPr lang="en-US" spc="-15"/>
              <a:t> </a:t>
            </a:r>
            <a:r>
              <a:rPr lang="en-US"/>
              <a:t>Science</a:t>
            </a:r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DA2F9-E163-4CF8-9958-798FE1CC6158}" type="datetime1">
              <a:rPr lang="en-US" smtClean="0"/>
              <a:t>4/5/2023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A6A6A6"/>
                </a:solidFill>
                <a:latin typeface="Calibri"/>
                <a:cs typeface="Calibri"/>
              </a:defRPr>
            </a:lvl1pPr>
          </a:lstStyle>
          <a:p>
            <a:pPr marL="28575">
              <a:lnSpc>
                <a:spcPts val="930"/>
              </a:lnSpc>
            </a:pPr>
            <a:fld id="{81D60167-4931-47E6-BA6A-407CBD079E47}" type="slidenum">
              <a:rPr lang="en-US" smtClean="0"/>
              <a:pPr marL="28575">
                <a:lnSpc>
                  <a:spcPts val="930"/>
                </a:lnSpc>
              </a:pPr>
              <a:t>‹#›</a:t>
            </a:fld>
            <a:r>
              <a:rPr lang="en-US"/>
              <a:t>/41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561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add sub-header text</a:t>
            </a:r>
          </a:p>
          <a:p>
            <a:pPr lvl="0"/>
            <a:endParaRPr lang="en-GB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/>
          </a:p>
          <a:p>
            <a:pPr lvl="0"/>
            <a:endParaRPr lang="en-GB"/>
          </a:p>
          <a:p>
            <a:pPr lvl="0"/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  <p:sldLayoutId id="2147483992" r:id="rId41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7DC8A-5E51-4FA8-7E46-B01E1CE48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184922"/>
            <a:ext cx="4726940" cy="571512"/>
          </a:xfrm>
        </p:spPr>
        <p:txBody>
          <a:bodyPr/>
          <a:lstStyle/>
          <a:p>
            <a:r>
              <a:rPr lang="en-US" dirty="0"/>
              <a:t>Fairness and Bias in NLP- Part 1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3B43AE-FAC2-D073-19C8-77C8E72B16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A71988-582B-DF3B-1520-166F1720B1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4451883"/>
            <a:ext cx="4353560" cy="454025"/>
          </a:xfrm>
        </p:spPr>
        <p:txBody>
          <a:bodyPr/>
          <a:lstStyle/>
          <a:p>
            <a:r>
              <a:rPr lang="en-US" dirty="0"/>
              <a:t>Dr. Debashish Das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069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BE1CC1-D735-42C7-217F-0AF62B7B6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28116-B3E7-B215-ED08-F89EBC92C0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BA7803-7561-FE1E-5D6F-2806C67DC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800100"/>
            <a:ext cx="588645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33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B64ED7-C556-4725-9965-6A1960323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571501"/>
            <a:ext cx="5886450" cy="422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111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7B4153-86E0-43F2-89F4-AFD009013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1" y="685801"/>
            <a:ext cx="5657849" cy="394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30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36F439-B97A-D613-E419-9CE1A344CB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How about bilingual embedding?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60D17A-5A3B-4CF2-6660-E92BBB2C7BCF}"/>
              </a:ext>
            </a:extLst>
          </p:cNvPr>
          <p:cNvSpPr txBox="1"/>
          <p:nvPr/>
        </p:nvSpPr>
        <p:spPr>
          <a:xfrm>
            <a:off x="6057900" y="4678734"/>
            <a:ext cx="3429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200" dirty="0"/>
              <a:t>(Zhou et al, EMNLP 2019) </a:t>
            </a:r>
            <a:endParaRPr lang="en-GB" sz="12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6040BB-0516-E0DA-6F12-C137144BBB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73941A-4267-5F78-4CE0-3907C9EF5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810" y="884677"/>
            <a:ext cx="6057900" cy="373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27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B6C10A-BBB9-AC27-5695-C27EC35E2CC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411163"/>
            <a:ext cx="8483600" cy="701301"/>
          </a:xfrm>
        </p:spPr>
        <p:txBody>
          <a:bodyPr/>
          <a:lstStyle/>
          <a:p>
            <a:r>
              <a:rPr lang="en-US" dirty="0"/>
              <a:t>How about Contextualized Representation? 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5672C-A666-D646-B12E-7383C3DECD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300719" cy="2895598"/>
          </a:xfrm>
        </p:spPr>
        <p:txBody>
          <a:bodyPr/>
          <a:lstStyle/>
          <a:p>
            <a:r>
              <a:rPr lang="en-US" sz="1800" dirty="0"/>
              <a:t>Gender Bias in Contextualized Word Embeddings</a:t>
            </a:r>
          </a:p>
          <a:p>
            <a:pPr lvl="1"/>
            <a:r>
              <a:rPr lang="en-US" sz="800" dirty="0"/>
              <a:t>	</a:t>
            </a:r>
            <a:r>
              <a:rPr lang="en-US" sz="1600" dirty="0"/>
              <a:t>-First two components explain more variance than others</a:t>
            </a:r>
          </a:p>
          <a:p>
            <a:endParaRPr lang="en-US" sz="1800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EB3666-6996-5679-35B9-11EE78091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731" y="1882882"/>
            <a:ext cx="6586538" cy="13573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858F44-2389-714E-5F9A-87E869D92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1" y="3331339"/>
            <a:ext cx="3086100" cy="14997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B72F3B-7844-AB35-B5BA-8592D098C40F}"/>
              </a:ext>
            </a:extLst>
          </p:cNvPr>
          <p:cNvSpPr txBox="1"/>
          <p:nvPr/>
        </p:nvSpPr>
        <p:spPr>
          <a:xfrm>
            <a:off x="6057900" y="4678734"/>
            <a:ext cx="3429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200" dirty="0"/>
              <a:t>(Zhou et al, EMNLP 2019) 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595073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0CA4E4-8AD4-66AA-FB48-10F5FF912A2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Unequal Treatment of Gender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377ED-6CFD-BA7E-995D-C0D8B0D0CD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24519" cy="2895598"/>
          </a:xfrm>
        </p:spPr>
        <p:txBody>
          <a:bodyPr/>
          <a:lstStyle/>
          <a:p>
            <a:r>
              <a:rPr lang="en-US" sz="1800" dirty="0"/>
              <a:t>Classifier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3EB87-8321-9775-C30E-99014D9F4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805940"/>
            <a:ext cx="594360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83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4810BFD-DF6D-1021-EB7D-5A84DC06AA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Unequal Treatment of Gender (Cont.)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542E1-24F5-CEB3-6654-A24D02A489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7A1380-473B-2330-912C-E626EEC2A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290" y="1085850"/>
            <a:ext cx="5886450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248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CFCD07-DD41-6A95-982F-69AB4BC2DDE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411163"/>
            <a:ext cx="8437880" cy="701301"/>
          </a:xfrm>
        </p:spPr>
        <p:txBody>
          <a:bodyPr/>
          <a:lstStyle/>
          <a:p>
            <a:r>
              <a:rPr lang="en-US" dirty="0"/>
              <a:t>Coreference with contextualized embedding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28113-FA5B-B3FB-0330-E0A9260685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300719" cy="2895598"/>
          </a:xfrm>
        </p:spPr>
        <p:txBody>
          <a:bodyPr/>
          <a:lstStyle/>
          <a:p>
            <a:r>
              <a:rPr lang="en-US" sz="1800" dirty="0" err="1"/>
              <a:t>ELMo</a:t>
            </a:r>
            <a:r>
              <a:rPr lang="en-US" sz="1800" dirty="0"/>
              <a:t> boosts the performance </a:t>
            </a:r>
          </a:p>
          <a:p>
            <a:pPr lvl="2"/>
            <a:r>
              <a:rPr lang="en-US" sz="1600" dirty="0"/>
              <a:t>However, enlarge the bias (Δ)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897D56-E1AC-D958-14BA-610DE1E51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8453" y="1988319"/>
            <a:ext cx="4513817" cy="263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725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4848249-E4DB-8094-EAE7-80FCF0DF93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0A5D7-945F-4D61-A70E-BA99EB1328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Does such Bias do “Harm” Certain People?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1804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6F4CED8-3D62-0F0B-4AE2-4BFCABF1D9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Biases in NLP Classifiers/Taggers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09C668-2D30-4D4C-F1C8-BA708FAE9B8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41BBDA-F718-C0F4-B8F6-FDF8BBD87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931021"/>
            <a:ext cx="6010513" cy="36821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4338F7-6B06-16C6-7627-5FAB0021022F}"/>
              </a:ext>
            </a:extLst>
          </p:cNvPr>
          <p:cNvSpPr txBox="1"/>
          <p:nvPr/>
        </p:nvSpPr>
        <p:spPr>
          <a:xfrm>
            <a:off x="431800" y="4617926"/>
            <a:ext cx="8280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panose="05000000000000000000" pitchFamily="2" charset="2"/>
              <a:buChar char="v"/>
            </a:pPr>
            <a:r>
              <a:rPr lang="en-GB" sz="1400" dirty="0"/>
              <a:t>Prates, et al. </a:t>
            </a:r>
            <a:r>
              <a:rPr lang="en-GB" sz="1400" b="1" dirty="0">
                <a:solidFill>
                  <a:srgbClr val="C00000"/>
                </a:solidFill>
              </a:rPr>
              <a:t>Assessing gender bias in machine translation: a case study with Google Translate.</a:t>
            </a:r>
            <a:r>
              <a:rPr lang="en-GB" sz="1400" dirty="0">
                <a:solidFill>
                  <a:srgbClr val="C00000"/>
                </a:solidFill>
              </a:rPr>
              <a:t> </a:t>
            </a:r>
            <a:r>
              <a:rPr lang="en-GB" sz="1400" dirty="0"/>
              <a:t>Neural Computing and Applications (2018) </a:t>
            </a:r>
          </a:p>
        </p:txBody>
      </p:sp>
    </p:spTree>
    <p:extLst>
      <p:ext uri="{BB962C8B-B14F-4D97-AF65-F5344CB8AC3E}">
        <p14:creationId xmlns:p14="http://schemas.microsoft.com/office/powerpoint/2010/main" val="1218008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37910C-B0EE-8FB7-F54B-1FA5A6D3593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2800" dirty="0"/>
              <a:t>What We Will Cover?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7BF332-3F1F-E66D-913F-D1988F1072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952500"/>
            <a:ext cx="8280399" cy="2895598"/>
          </a:xfrm>
        </p:spPr>
        <p:txBody>
          <a:bodyPr/>
          <a:lstStyle/>
          <a:p>
            <a:r>
              <a:rPr lang="en-US" sz="1100" dirty="0"/>
              <a:t>A Carton of ML (NLP) Pipeline</a:t>
            </a:r>
          </a:p>
          <a:p>
            <a:r>
              <a:rPr lang="en-US" sz="1100" dirty="0"/>
              <a:t>Motivate Example: Conference Resolution</a:t>
            </a:r>
          </a:p>
          <a:p>
            <a:r>
              <a:rPr lang="en-US" sz="1100" dirty="0"/>
              <a:t>Wino-Bias Data</a:t>
            </a:r>
          </a:p>
          <a:p>
            <a:r>
              <a:rPr lang="en-US" sz="1100" dirty="0"/>
              <a:t>Gender bias in </a:t>
            </a:r>
            <a:r>
              <a:rPr lang="en-US" sz="1100" dirty="0" err="1"/>
              <a:t>Coref</a:t>
            </a:r>
            <a:r>
              <a:rPr lang="en-US" sz="1100" dirty="0"/>
              <a:t> System</a:t>
            </a:r>
          </a:p>
          <a:p>
            <a:r>
              <a:rPr lang="en-US" sz="1100" dirty="0"/>
              <a:t>Misrepresentation and Bias Stereotypes</a:t>
            </a:r>
          </a:p>
          <a:p>
            <a:r>
              <a:rPr lang="en-US" sz="1100" dirty="0"/>
              <a:t>Bias in Wikipedia</a:t>
            </a:r>
          </a:p>
          <a:p>
            <a:r>
              <a:rPr lang="en-US" sz="1100" dirty="0"/>
              <a:t>Bias in Language Generation</a:t>
            </a:r>
          </a:p>
          <a:p>
            <a:r>
              <a:rPr lang="en-US" sz="1100" dirty="0"/>
              <a:t>Representational Harm in NLP</a:t>
            </a:r>
          </a:p>
          <a:p>
            <a:r>
              <a:rPr lang="en-US" sz="1100" dirty="0"/>
              <a:t>Implicit association test (IAT)</a:t>
            </a:r>
          </a:p>
          <a:p>
            <a:r>
              <a:rPr lang="en-US" sz="1100" dirty="0"/>
              <a:t>Word Embedding Association Test (WEAT)</a:t>
            </a:r>
          </a:p>
          <a:p>
            <a:r>
              <a:rPr lang="en-US" sz="1100" dirty="0"/>
              <a:t>Beyond Gender &amp; Race/Ethnicity Bias</a:t>
            </a:r>
          </a:p>
          <a:p>
            <a:r>
              <a:rPr lang="en-US" sz="1100" dirty="0"/>
              <a:t>Linear Discriminative Analysis (LDA)</a:t>
            </a:r>
          </a:p>
          <a:p>
            <a:r>
              <a:rPr lang="en-US" sz="1100" dirty="0"/>
              <a:t>Unequal Treatment of Gender</a:t>
            </a:r>
          </a:p>
          <a:p>
            <a:r>
              <a:rPr lang="en-US" sz="1100" dirty="0"/>
              <a:t>Biases in NLP Classifiers/Taggers</a:t>
            </a:r>
          </a:p>
          <a:p>
            <a:r>
              <a:rPr lang="en-US" sz="1100" dirty="0"/>
              <a:t>Control Biases: Debiasing, Data Augmentation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228185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DCBE6A-B793-7CD5-8195-A54BC182E9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A935A-D75F-5FD6-991B-7B5A5918BA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1ECCDC-6790-8E7E-049F-5B10FF2EC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925" y="514350"/>
            <a:ext cx="5772149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95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05E263-C068-8B0D-CFE9-C6D444A19E3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Examples of Harm from NLP Bias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BF23E2-478A-FAD1-0E47-D45982B8D5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D71A35-F2CE-1B1A-A730-18B484908BD7}"/>
              </a:ext>
            </a:extLst>
          </p:cNvPr>
          <p:cNvSpPr txBox="1"/>
          <p:nvPr/>
        </p:nvSpPr>
        <p:spPr>
          <a:xfrm>
            <a:off x="7600950" y="4603230"/>
            <a:ext cx="16568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Swinger et al. (2019)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DA0B69-9ADF-E0A6-0425-10514439721E}"/>
              </a:ext>
            </a:extLst>
          </p:cNvPr>
          <p:cNvSpPr txBox="1"/>
          <p:nvPr/>
        </p:nvSpPr>
        <p:spPr>
          <a:xfrm>
            <a:off x="2853690" y="3897796"/>
            <a:ext cx="52006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Prevent Allocative Harm in Sensitive Applications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240C69-EC6A-CA01-3722-9626CAD31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1" y="902970"/>
            <a:ext cx="6000749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70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5A93C3-A7D6-F757-2BD0-DCB877BDBE0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355982-EFD9-AFB0-E75B-FAA4A704A0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Can we </a:t>
            </a:r>
            <a:r>
              <a:rPr lang="en-US" strike="sngStrike" dirty="0"/>
              <a:t>Remove</a:t>
            </a:r>
            <a:r>
              <a:rPr lang="en-US" dirty="0"/>
              <a:t>/Control these biases?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C0CF59-CDA5-D65B-7831-17C270FFB76B}"/>
              </a:ext>
            </a:extLst>
          </p:cNvPr>
          <p:cNvSpPr txBox="1"/>
          <p:nvPr/>
        </p:nvSpPr>
        <p:spPr>
          <a:xfrm>
            <a:off x="7600950" y="4648950"/>
            <a:ext cx="16568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Swinger et al. (2019)</a:t>
            </a:r>
          </a:p>
        </p:txBody>
      </p:sp>
    </p:spTree>
    <p:extLst>
      <p:ext uri="{BB962C8B-B14F-4D97-AF65-F5344CB8AC3E}">
        <p14:creationId xmlns:p14="http://schemas.microsoft.com/office/powerpoint/2010/main" val="2122780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9F8CB7-7463-C6C2-CEA7-C948F1F160C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Towards Debiasing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04E0E9-0CFA-AFBB-2C65-C9A6D94E88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pPr marL="257175" indent="-257175">
              <a:buAutoNum type="arabicPeriod"/>
            </a:pPr>
            <a:r>
              <a:rPr lang="en-GB" sz="1800" dirty="0"/>
              <a:t>Identify gender subspace: B </a:t>
            </a:r>
          </a:p>
          <a:p>
            <a:pPr marL="257175" indent="-257175">
              <a:buAutoNum type="arabicPeriod"/>
            </a:pPr>
            <a:r>
              <a:rPr lang="en-GB" sz="1800" dirty="0"/>
              <a:t>Identify gender-definitional (S) and gender-neutral words (N) </a:t>
            </a:r>
          </a:p>
          <a:p>
            <a:pPr marL="257175" indent="-257175">
              <a:buAutoNum type="arabicPeriod"/>
            </a:pPr>
            <a:r>
              <a:rPr lang="en-GB" sz="1800" dirty="0"/>
              <a:t>Apply transform matrix (T) to the embedding matrix (W) </a:t>
            </a:r>
          </a:p>
          <a:p>
            <a:r>
              <a:rPr lang="en-GB" sz="1800" dirty="0"/>
              <a:t>      a. Project away the gender subspace B from the gender- neutral words N </a:t>
            </a:r>
          </a:p>
          <a:p>
            <a:r>
              <a:rPr lang="en-GB" sz="1800" dirty="0"/>
              <a:t>      b. But, ensure the transformation doesn’t change the embeddings too much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D03F14-7A01-5558-5CAD-E921C17D7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020" y="3353834"/>
            <a:ext cx="4514850" cy="16570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BF9E9F-A868-C8D2-9F74-C60207DBF4EB}"/>
              </a:ext>
            </a:extLst>
          </p:cNvPr>
          <p:cNvSpPr txBox="1"/>
          <p:nvPr/>
        </p:nvSpPr>
        <p:spPr>
          <a:xfrm>
            <a:off x="7419703" y="4656570"/>
            <a:ext cx="1828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/>
              <a:t>Bolukbasi</a:t>
            </a:r>
            <a:r>
              <a:rPr lang="en-GB" sz="1200" dirty="0"/>
              <a:t> et al. (2016)</a:t>
            </a:r>
          </a:p>
        </p:txBody>
      </p:sp>
    </p:spTree>
    <p:extLst>
      <p:ext uri="{BB962C8B-B14F-4D97-AF65-F5344CB8AC3E}">
        <p14:creationId xmlns:p14="http://schemas.microsoft.com/office/powerpoint/2010/main" val="3572328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9AD8083-02E5-92C9-44E1-36FF72575C0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Make Gender Information Transparent in Word Embedding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4A6C09-68B9-C1DD-52DF-139A6AA093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539240"/>
            <a:ext cx="8280399" cy="2895598"/>
          </a:xfrm>
        </p:spPr>
        <p:txBody>
          <a:bodyPr/>
          <a:lstStyle/>
          <a:p>
            <a:r>
              <a:rPr lang="en-US" sz="1800" dirty="0"/>
              <a:t>Learning Gender-Neutral Word Embeddings [Zhao et al; EMNLP18]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BCD310-BC11-6476-6149-364FAED8F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980" y="1948934"/>
            <a:ext cx="542925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5251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371790-977B-8D1B-C4DF-57B7AB18FD9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Make Gender Information Transparent in Word Embedding (Cont.)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E2295-257A-6FD5-75E7-B2F12DB868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r>
              <a:rPr lang="en-US" sz="1800" dirty="0"/>
              <a:t>Learning Gender-Neutral Word Embeddings [Zhao et al; EMNLP18]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EE834F-D668-C89E-96D7-EF359C88B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346" y="1771650"/>
            <a:ext cx="5233307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366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44DCFCE-2E26-C16F-16B2-EF9345D4004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Make Gender Information Transparent in Word Embedding (Cont.)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420405-0E13-826E-26C8-09D5963E4A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r>
              <a:rPr lang="en-US" sz="1800" dirty="0"/>
              <a:t>Learning Gender-Neutral Word Embeddings [Zhao et al; EMNLP18]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DCD7A6-3440-2D02-F937-1DF9D94F0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020" y="1672590"/>
            <a:ext cx="5314950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975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3ECEB7-D368-1B2A-4247-F72998FBE1B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Gender bias in </a:t>
            </a:r>
            <a:r>
              <a:rPr lang="en-US" dirty="0" err="1"/>
              <a:t>Coref</a:t>
            </a:r>
            <a:r>
              <a:rPr lang="en-US" dirty="0"/>
              <a:t> System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A5E7F-A790-6EC5-A789-FCAC471C47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6331EB-9290-83F9-9B58-B64111B5B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50" y="1131983"/>
            <a:ext cx="5314950" cy="361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744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988F43-932F-3A17-3B59-E413A3FDE63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09B4C-2EB8-50A5-C3DD-B76B8FCE9D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338819" cy="289559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Is Gender Information Actually Removed from Embedding?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3900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68507B7-7262-CDD3-36B5-73F7F1298F1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Completely removing bias is hard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3F6254-42C3-9705-6144-9973BAC640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DBF7C3-DB45-3CA4-C31E-0F943143736C}"/>
              </a:ext>
            </a:extLst>
          </p:cNvPr>
          <p:cNvSpPr txBox="1"/>
          <p:nvPr/>
        </p:nvSpPr>
        <p:spPr>
          <a:xfrm>
            <a:off x="2308861" y="4401735"/>
            <a:ext cx="54455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Number of male </a:t>
            </a:r>
            <a:r>
              <a:rPr lang="en-GB" sz="1200" dirty="0" err="1"/>
              <a:t>neighbors</a:t>
            </a:r>
            <a:r>
              <a:rPr lang="en-GB" sz="1200" dirty="0"/>
              <a:t> for each occupation x-axis: original bias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6C3DA-02E7-2A0D-DBEA-E4F1DFE4B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1" y="956310"/>
            <a:ext cx="538842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83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7D735C-02CD-A3AF-8DE9-12F94406D1F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D61A5-60C1-6653-B954-D78989D54C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DAF729-8698-43E7-1B60-60A16F0E3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228601"/>
            <a:ext cx="3854527" cy="13261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6FE044-5D73-49A4-F610-3BB08C3EA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100" y="1943100"/>
            <a:ext cx="5314950" cy="2628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16A1B5-675A-C093-E4AE-F8FF7D73F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381001"/>
            <a:ext cx="3854527" cy="13261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375E3B-A054-FF7F-3606-DD246FD79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0" y="2095500"/>
            <a:ext cx="53149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4595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367B7C-0FA8-F9CA-9940-35EBB46332D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Completely removing bias is hard (Cont.)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799B1-B9C3-2077-1216-A5ED691506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1BA5E-AEC2-401F-BEB9-11447C5681DE}"/>
              </a:ext>
            </a:extLst>
          </p:cNvPr>
          <p:cNvSpPr txBox="1"/>
          <p:nvPr/>
        </p:nvSpPr>
        <p:spPr>
          <a:xfrm>
            <a:off x="2194561" y="4455338"/>
            <a:ext cx="54455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Number of male </a:t>
            </a:r>
            <a:r>
              <a:rPr lang="en-GB" sz="1200" dirty="0" err="1"/>
              <a:t>neighbors</a:t>
            </a:r>
            <a:r>
              <a:rPr lang="en-GB" sz="1200" dirty="0"/>
              <a:t> for each occupation x-axis: original bias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B592E1-7D3D-F57A-972F-5A5A168BF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1" y="910590"/>
            <a:ext cx="4773746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580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DBE0A4-2395-3B65-C27F-5D49F3B789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Should We Debias Word Embedding?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6C553-8D83-DD5E-A8AE-1510B04F5E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341120"/>
            <a:ext cx="8102599" cy="2895598"/>
          </a:xfrm>
        </p:spPr>
        <p:txBody>
          <a:bodyPr/>
          <a:lstStyle/>
          <a:p>
            <a:r>
              <a:rPr lang="en-US" sz="1800" dirty="0"/>
              <a:t>Awareness is better than blindness (</a:t>
            </a:r>
            <a:r>
              <a:rPr lang="en-US" sz="1800" dirty="0" err="1"/>
              <a:t>Caliskan</a:t>
            </a:r>
            <a:r>
              <a:rPr lang="en-US" sz="1800" dirty="0"/>
              <a:t> et. al. 17)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EBB132-31B7-44BA-FD58-FCA27BED5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714054"/>
            <a:ext cx="5200650" cy="336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6591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855F36-D29F-7062-0609-4C9B4928ADB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Wino-Bias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4E33F-D63E-8B75-BEA6-BD5A995625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Stereotypical Dataset: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Anti-Stereotypical Dataset: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707E5F-5CDD-61F9-F72F-395480377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365" y="1950721"/>
            <a:ext cx="6316796" cy="1016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B60919-5010-C28D-D727-DFBA6C540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713" y="3591475"/>
            <a:ext cx="6292009" cy="128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676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DB9E273-FD20-A085-DA10-43E4FD1C1F8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Data Augmentation-- Balance the data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0006EE-7275-C36D-0897-A24B4211A10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24519" cy="2895598"/>
          </a:xfrm>
        </p:spPr>
        <p:txBody>
          <a:bodyPr/>
          <a:lstStyle/>
          <a:p>
            <a:r>
              <a:rPr lang="en-US" sz="1800" dirty="0"/>
              <a:t>Gender Swapping -- simulate sentence in opposite gender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40BA17-62BD-F50E-775B-CD01C9F51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780" y="1775460"/>
            <a:ext cx="54864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946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22C215-30B9-E185-FCA1-D691C95D593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Reduce Bias via Data Augmentation in </a:t>
            </a:r>
          </a:p>
          <a:p>
            <a:r>
              <a:rPr lang="en-US" dirty="0"/>
              <a:t>Coreference Resolution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B623C-EEEF-DE4E-8228-B3022C20E3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683577-FB62-F00B-4C15-F3410EFD9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240" y="1601394"/>
            <a:ext cx="5086350" cy="328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962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A01C26-E2EB-F703-7129-83BBD101019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85CB8-2E12-5784-A3F6-0685659997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1" y="1447800"/>
            <a:ext cx="8280399" cy="2895598"/>
          </a:xfrm>
        </p:spPr>
        <p:txBody>
          <a:bodyPr/>
          <a:lstStyle/>
          <a:p>
            <a:pPr marL="0" indent="0" algn="ctr">
              <a:buNone/>
            </a:pPr>
            <a:endParaRPr lang="en-US" sz="1800" dirty="0"/>
          </a:p>
          <a:p>
            <a:pPr marL="0" indent="0" algn="ctr">
              <a:buNone/>
            </a:pPr>
            <a:r>
              <a:rPr lang="en-US" sz="1800" dirty="0"/>
              <a:t>Various Biases are embedded in NLP models</a:t>
            </a:r>
          </a:p>
          <a:p>
            <a:pPr algn="ctr"/>
            <a:endParaRPr lang="en-US" sz="1800" dirty="0"/>
          </a:p>
          <a:p>
            <a:pPr marL="0" indent="0" algn="ctr">
              <a:buNone/>
            </a:pPr>
            <a:r>
              <a:rPr lang="en-US" sz="1800" dirty="0"/>
              <a:t>Controlling Biases is still an open problem</a:t>
            </a:r>
          </a:p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971953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55434F-09DF-14E0-1805-27A7B7C1D39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Further Readings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B6E7EC-0B2E-4CC7-F0FE-E5383AC722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051560"/>
            <a:ext cx="8280399" cy="2895598"/>
          </a:xfrm>
        </p:spPr>
        <p:txBody>
          <a:bodyPr/>
          <a:lstStyle/>
          <a:p>
            <a:r>
              <a:rPr lang="en-US" sz="1400" dirty="0" err="1"/>
              <a:t>Subramonian</a:t>
            </a:r>
            <a:r>
              <a:rPr lang="en-US" sz="1400" dirty="0"/>
              <a:t>, A. (2021, June). Fairness and Bias Mitigation: A practical guide into the </a:t>
            </a:r>
            <a:r>
              <a:rPr lang="en-US" sz="1400" dirty="0" err="1"/>
              <a:t>AllenNLP</a:t>
            </a:r>
            <a:r>
              <a:rPr lang="en-US" sz="1400" dirty="0"/>
              <a:t> Fairness module (https://guide.allennlp.org/fairness)</a:t>
            </a:r>
          </a:p>
          <a:p>
            <a:r>
              <a:rPr lang="en-US" sz="1400" dirty="0"/>
              <a:t>Talat, Z., </a:t>
            </a:r>
            <a:r>
              <a:rPr lang="en-US" sz="1400" dirty="0" err="1"/>
              <a:t>Névéol</a:t>
            </a:r>
            <a:r>
              <a:rPr lang="en-US" sz="1400" dirty="0"/>
              <a:t>, A., </a:t>
            </a:r>
            <a:r>
              <a:rPr lang="en-US" sz="1400" dirty="0" err="1"/>
              <a:t>Biderman</a:t>
            </a:r>
            <a:r>
              <a:rPr lang="en-US" sz="1400" dirty="0"/>
              <a:t>, S., </a:t>
            </a:r>
            <a:r>
              <a:rPr lang="en-US" sz="1400" dirty="0" err="1"/>
              <a:t>Clinciu</a:t>
            </a:r>
            <a:r>
              <a:rPr lang="en-US" sz="1400" dirty="0"/>
              <a:t>, M., Dey, M., </a:t>
            </a:r>
            <a:r>
              <a:rPr lang="en-US" sz="1400" dirty="0" err="1"/>
              <a:t>Longpre</a:t>
            </a:r>
            <a:r>
              <a:rPr lang="en-US" sz="1400" dirty="0"/>
              <a:t>, S., ... &amp; Van Der Wal, O. (2022, March). You Reap What You Sow:</a:t>
            </a:r>
          </a:p>
          <a:p>
            <a:r>
              <a:rPr lang="en-US" sz="1400" dirty="0"/>
              <a:t>On the Challenges of Bias Evaluation Under Multilingual Settings. (https://aclanthology.org/2022.bigscience-1.3.pdf)</a:t>
            </a:r>
          </a:p>
          <a:p>
            <a:r>
              <a:rPr lang="en-US" sz="1400" dirty="0"/>
              <a:t>Sun, T., </a:t>
            </a:r>
            <a:r>
              <a:rPr lang="en-US" sz="1400" dirty="0" err="1"/>
              <a:t>Gaut</a:t>
            </a:r>
            <a:r>
              <a:rPr lang="en-US" sz="1400" dirty="0"/>
              <a:t>, A., Tang, S., Huang, Y., </a:t>
            </a:r>
            <a:r>
              <a:rPr lang="en-US" sz="1400" dirty="0" err="1"/>
              <a:t>ElSherief</a:t>
            </a:r>
            <a:r>
              <a:rPr lang="en-US" sz="1400" dirty="0"/>
              <a:t>, M., Zhao, J., Mirza, D., Belding, E., Chang, K.W. and Wang, W.Y., 2019. Mitigating gender bias in natural language processing: Literature review. </a:t>
            </a:r>
            <a:r>
              <a:rPr lang="en-US" sz="1400" dirty="0" err="1"/>
              <a:t>arXiv</a:t>
            </a:r>
            <a:r>
              <a:rPr lang="en-US" sz="1400" dirty="0"/>
              <a:t> preprint arXiv:1906.08976.</a:t>
            </a:r>
          </a:p>
          <a:p>
            <a:r>
              <a:rPr lang="en-US" sz="1400" dirty="0"/>
              <a:t>Linguistics 575: Societal Impacts of NLP (https://faculty.washington.edu/ebender/2021_575/)</a:t>
            </a:r>
          </a:p>
          <a:p>
            <a:r>
              <a:rPr lang="en-US" sz="1400" dirty="0"/>
              <a:t>Blodgett, S.L., </a:t>
            </a:r>
            <a:r>
              <a:rPr lang="en-US" sz="1400" dirty="0" err="1"/>
              <a:t>Barocas</a:t>
            </a:r>
            <a:r>
              <a:rPr lang="en-US" sz="1400" dirty="0"/>
              <a:t>, S., </a:t>
            </a:r>
            <a:r>
              <a:rPr lang="en-US" sz="1400" dirty="0" err="1"/>
              <a:t>Daumé</a:t>
            </a:r>
            <a:r>
              <a:rPr lang="en-US" sz="1400" dirty="0"/>
              <a:t>, H., &amp; Wallach, H. (2020). Language (Technology) is Power: A Critical Survey of "Bias" in NLP. ACL.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421658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55434F-09DF-14E0-1805-27A7B7C1D39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Further Readings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B6E7EC-0B2E-4CC7-F0FE-E5383AC722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3220" y="1417320"/>
            <a:ext cx="8280399" cy="2895598"/>
          </a:xfrm>
        </p:spPr>
        <p:txBody>
          <a:bodyPr/>
          <a:lstStyle/>
          <a:p>
            <a:r>
              <a:rPr lang="en-US" sz="1400" dirty="0"/>
              <a:t>Chang, K.W., Ordonez, V., Mitchell, M., Prabhakaran, V (2019). Tutorial: Bias and Fairness in Natural Language Processing. EMNLP 2019.</a:t>
            </a:r>
          </a:p>
          <a:p>
            <a:r>
              <a:rPr lang="en-US" sz="1400" dirty="0"/>
              <a:t>•Rathore, A., Dev, S., Phillips, J.M., </a:t>
            </a:r>
            <a:r>
              <a:rPr lang="en-US" sz="1400" dirty="0" err="1"/>
              <a:t>Srikumar</a:t>
            </a:r>
            <a:r>
              <a:rPr lang="en-US" sz="1400" dirty="0"/>
              <a:t>, V., Zheng, Y., Yeh, C., Wang, J., Zhang, W., &amp; Wang, B. (2021). VERB: Visualizing and Interpreting Bias Mitigation Techniques for Word Representations. </a:t>
            </a:r>
            <a:r>
              <a:rPr lang="en-US" sz="1400" dirty="0" err="1"/>
              <a:t>ArXiv</a:t>
            </a:r>
            <a:r>
              <a:rPr lang="en-US" sz="1400" dirty="0"/>
              <a:t>, abs/2104.02797.</a:t>
            </a:r>
          </a:p>
          <a:p>
            <a:r>
              <a:rPr lang="en-US" sz="1400" dirty="0"/>
              <a:t>Dev, S., Sheng, E., Zhao, J., Sun, J., Hou, Y., </a:t>
            </a:r>
            <a:r>
              <a:rPr lang="en-US" sz="1400" dirty="0" err="1"/>
              <a:t>Sanseverino</a:t>
            </a:r>
            <a:r>
              <a:rPr lang="en-US" sz="1400" dirty="0"/>
              <a:t>, M., Kim, J., Peng, N., &amp; Chang, K. (2021). What do Bias Measures? </a:t>
            </a:r>
            <a:r>
              <a:rPr lang="en-US" sz="1400" dirty="0" err="1"/>
              <a:t>ArXiv</a:t>
            </a:r>
            <a:r>
              <a:rPr lang="en-US" sz="1400" dirty="0"/>
              <a:t>, abs/2108.03362.</a:t>
            </a:r>
          </a:p>
          <a:p>
            <a:r>
              <a:rPr lang="en-US" sz="1400" dirty="0"/>
              <a:t>Dev, S., </a:t>
            </a:r>
            <a:r>
              <a:rPr lang="en-US" sz="1400" dirty="0" err="1"/>
              <a:t>Monajatipoor</a:t>
            </a:r>
            <a:r>
              <a:rPr lang="en-US" sz="1400" dirty="0"/>
              <a:t>, M., Ovalle, A., </a:t>
            </a:r>
            <a:r>
              <a:rPr lang="en-US" sz="1400" dirty="0" err="1"/>
              <a:t>Subramonian</a:t>
            </a:r>
            <a:r>
              <a:rPr lang="en-US" sz="1400" dirty="0"/>
              <a:t>, A., Phillips, J.M., &amp; Chang, K. (2021). Harms of Gender Exclusivity and Challenges in Non-Binary Representation in Language Technologies. </a:t>
            </a:r>
            <a:r>
              <a:rPr lang="en-US" sz="1400" dirty="0" err="1"/>
              <a:t>ArXiv</a:t>
            </a:r>
            <a:r>
              <a:rPr lang="en-US" sz="1400" dirty="0"/>
              <a:t>, abs/2108.12084.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80892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715C61-7A5C-D11E-0A24-31211ADEDD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24B86-ADEA-AD1F-3947-5E7F002A2D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5E3FFA-6128-FEBE-F620-B5A4E67F5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514351"/>
            <a:ext cx="6000750" cy="405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912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2889C1-C294-7489-AD6A-93FEBFE843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02DA4E-CDB2-79FE-5AB5-5BD7ED9C12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8481" y="2461260"/>
            <a:ext cx="8280399" cy="289559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Can we Extend the Analysis beyond Binary Gender?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689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F14893-BFB0-2E9A-9BA2-9A510BAC08A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Beyond Gender &amp; Race/Ethnicity Bias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54959-EDBF-442B-FF55-B9286F1CFF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2A669B-527E-C462-C0F2-69B7D60F9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459" y="1200597"/>
            <a:ext cx="6365081" cy="32504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43305D-093F-F531-F252-D46A098D4C64}"/>
              </a:ext>
            </a:extLst>
          </p:cNvPr>
          <p:cNvSpPr txBox="1"/>
          <p:nvPr/>
        </p:nvSpPr>
        <p:spPr>
          <a:xfrm>
            <a:off x="1760220" y="4524845"/>
            <a:ext cx="75361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Biases in word embeddings trained on the Reddit data from US users.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5B1C13-8CD0-EDF9-DBFD-A9146A933FDB}"/>
              </a:ext>
            </a:extLst>
          </p:cNvPr>
          <p:cNvSpPr txBox="1"/>
          <p:nvPr/>
        </p:nvSpPr>
        <p:spPr>
          <a:xfrm>
            <a:off x="7181850" y="4817699"/>
            <a:ext cx="21145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dirty="0"/>
              <a:t>Manzini et al. NAACL 2019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354176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2889C1-C294-7489-AD6A-93FEBFE843E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02DA4E-CDB2-79FE-5AB5-5BD7ED9C12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8481" y="2461260"/>
            <a:ext cx="8280399" cy="289559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How about other Embedding?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094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36F439-B97A-D613-E419-9CE1A344CB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How about other Embedding?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F6C6B-90D4-502D-2E2C-6716D71C2B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800" dirty="0"/>
              <a:t>Language with grammatical gender</a:t>
            </a:r>
          </a:p>
          <a:p>
            <a:r>
              <a:rPr lang="en-US" sz="1800" dirty="0"/>
              <a:t>Morphological agreement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EE6491-19E8-AC32-275A-E7D964332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159258"/>
            <a:ext cx="6057900" cy="20441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60D17A-5A3B-4CF2-6660-E92BBB2C7BCF}"/>
              </a:ext>
            </a:extLst>
          </p:cNvPr>
          <p:cNvSpPr txBox="1"/>
          <p:nvPr/>
        </p:nvSpPr>
        <p:spPr>
          <a:xfrm>
            <a:off x="6057900" y="4678734"/>
            <a:ext cx="3429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200" dirty="0"/>
              <a:t>(Zhou et al, EMNLP 2019) 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842192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A79F20-23A8-429C-BC62-E6DCBFCD22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Linear Discriminative Analysis (LDA)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3A3ECB-793B-DBBC-7EA6-0A0D44CF61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203960"/>
            <a:ext cx="7980679" cy="2895598"/>
          </a:xfrm>
        </p:spPr>
        <p:txBody>
          <a:bodyPr/>
          <a:lstStyle/>
          <a:p>
            <a:r>
              <a:rPr lang="en-US" sz="1800" dirty="0"/>
              <a:t>Identify grammatical gender direction	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0A003E-8D25-02BE-B73D-C9B527632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1614547"/>
            <a:ext cx="5600700" cy="334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81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bdc85b8c2b59763cc3d43b64e49cc8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fbecd554eafde8c36c37c40c8fe240c8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CF309E38-7117-474E-A583-87FAE7C2EDA1}" ma:internalName="TaxCatchAll" ma:showField="CatchAllData" ma:web="{08a1f6fd-e710-4379-a5a2-b3883be714e7}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db5eb1a5-37e6-488e-b8f0-ddc5ba4663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dc16f2e-ac79-420b-bf02-152a3fab2b22" xsi:nil="true"/>
    <lcf76f155ced4ddcb4097134ff3c332f xmlns="e5618448-e42b-40ea-80d2-fe7c2030a18b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13A9A8B-8FD3-436A-9B3D-7176B95C81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c16f2e-ac79-420b-bf02-152a3fab2b22"/>
    <ds:schemaRef ds:uri="e5618448-e42b-40ea-80d2-fe7c2030a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D3EDB7-0ABD-4BC6-9C2A-32E4FC10473A}">
  <ds:schemaRefs>
    <ds:schemaRef ds:uri="http://schemas.microsoft.com/office/2006/metadata/properties"/>
    <ds:schemaRef ds:uri="http://schemas.microsoft.com/office/infopath/2007/PartnerControls"/>
    <ds:schemaRef ds:uri="ddc16f2e-ac79-420b-bf02-152a3fab2b22"/>
    <ds:schemaRef ds:uri="e5618448-e42b-40ea-80d2-fe7c2030a18b"/>
  </ds:schemaRefs>
</ds:datastoreItem>
</file>

<file path=customXml/itemProps3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</TotalTime>
  <Words>970</Words>
  <Application>Microsoft Office PowerPoint</Application>
  <PresentationFormat>On-screen Show (16:9)</PresentationFormat>
  <Paragraphs>100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Arial MT</vt:lpstr>
      <vt:lpstr>Calibri</vt:lpstr>
      <vt:lpstr>Wingdings</vt:lpstr>
      <vt:lpstr>Office Theme</vt:lpstr>
      <vt:lpstr>Fairness and Bias in NLP- Part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Ogerta Elezaj</cp:lastModifiedBy>
  <cp:revision>39</cp:revision>
  <cp:lastPrinted>2017-11-14T13:34:51Z</cp:lastPrinted>
  <dcterms:created xsi:type="dcterms:W3CDTF">2017-03-06T16:45:41Z</dcterms:created>
  <dcterms:modified xsi:type="dcterms:W3CDTF">2023-04-05T12:33:38Z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0x01010059AA62DCEA4FAE4394823B509BA2709F</vt:lpwstr>
  </property>
</Properties>
</file>

<file path=docProps/thumbnail.jpeg>
</file>